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Light" charset="1" panose="00000400000000000000"/>
      <p:regular r:id="rId14"/>
    </p:embeddedFont>
    <p:embeddedFont>
      <p:font typeface="Open Sauce" charset="1" panose="00000500000000000000"/>
      <p:regular r:id="rId15"/>
    </p:embeddedFont>
    <p:embeddedFont>
      <p:font typeface="Codec Pro ExtraBold" charset="1" panose="00000700000000000000"/>
      <p:regular r:id="rId16"/>
    </p:embeddedFont>
    <p:embeddedFont>
      <p:font typeface="Open Sauce Bold" charset="1" panose="00000800000000000000"/>
      <p:regular r:id="rId17"/>
    </p:embeddedFont>
    <p:embeddedFont>
      <p:font typeface="Canva Sans Bold" charset="1" panose="020B08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4822" t="0" r="-4822"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4163622"/>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752928" y="3206708"/>
            <a:ext cx="3459096" cy="569486"/>
            <a:chOff x="0" y="0"/>
            <a:chExt cx="825638" cy="135928"/>
          </a:xfrm>
        </p:grpSpPr>
        <p:sp>
          <p:nvSpPr>
            <p:cNvPr name="Freeform 14" id="14"/>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name="TextBox 15" id="15"/>
            <p:cNvSpPr txBox="true"/>
            <p:nvPr/>
          </p:nvSpPr>
          <p:spPr>
            <a:xfrm>
              <a:off x="0" y="-28575"/>
              <a:ext cx="825638" cy="164503"/>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ea typeface="Montserrat Light"/>
                  <a:cs typeface="Montserrat Light"/>
                  <a:sym typeface="Montserrat Light"/>
                </a:rPr>
                <a:t>Exposé - 3IIR G5</a:t>
              </a:r>
            </a:p>
          </p:txBody>
        </p:sp>
      </p:grpSp>
      <p:sp>
        <p:nvSpPr>
          <p:cNvPr name="Freeform 16" id="16"/>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752928" y="834546"/>
            <a:ext cx="6753989" cy="1673923"/>
          </a:xfrm>
          <a:custGeom>
            <a:avLst/>
            <a:gdLst/>
            <a:ahLst/>
            <a:cxnLst/>
            <a:rect r="r" b="b" t="t" l="l"/>
            <a:pathLst>
              <a:path h="1673923" w="6753989">
                <a:moveTo>
                  <a:pt x="0" y="0"/>
                </a:moveTo>
                <a:lnTo>
                  <a:pt x="6753989" y="0"/>
                </a:lnTo>
                <a:lnTo>
                  <a:pt x="6753989" y="1673923"/>
                </a:lnTo>
                <a:lnTo>
                  <a:pt x="0" y="1673923"/>
                </a:lnTo>
                <a:lnTo>
                  <a:pt x="0" y="0"/>
                </a:lnTo>
                <a:close/>
              </a:path>
            </a:pathLst>
          </a:custGeom>
          <a:blipFill>
            <a:blip r:embed="rId7"/>
            <a:stretch>
              <a:fillRect l="0" t="0" r="0" b="0"/>
            </a:stretch>
          </a:blipFill>
        </p:spPr>
      </p:sp>
      <p:sp>
        <p:nvSpPr>
          <p:cNvPr name="Freeform 18" id="18"/>
          <p:cNvSpPr/>
          <p:nvPr/>
        </p:nvSpPr>
        <p:spPr>
          <a:xfrm flipH="false" flipV="false" rot="0">
            <a:off x="9074493" y="816710"/>
            <a:ext cx="1691759" cy="1691759"/>
          </a:xfrm>
          <a:custGeom>
            <a:avLst/>
            <a:gdLst/>
            <a:ahLst/>
            <a:cxnLst/>
            <a:rect r="r" b="b" t="t" l="l"/>
            <a:pathLst>
              <a:path h="1691759" w="1691759">
                <a:moveTo>
                  <a:pt x="0" y="0"/>
                </a:moveTo>
                <a:lnTo>
                  <a:pt x="1691759" y="0"/>
                </a:lnTo>
                <a:lnTo>
                  <a:pt x="1691759" y="1691759"/>
                </a:lnTo>
                <a:lnTo>
                  <a:pt x="0" y="1691759"/>
                </a:lnTo>
                <a:lnTo>
                  <a:pt x="0" y="0"/>
                </a:lnTo>
                <a:close/>
              </a:path>
            </a:pathLst>
          </a:custGeom>
          <a:blipFill>
            <a:blip r:embed="rId8"/>
            <a:stretch>
              <a:fillRect l="0" t="0" r="0" b="0"/>
            </a:stretch>
          </a:blipFill>
        </p:spPr>
      </p:sp>
      <p:sp>
        <p:nvSpPr>
          <p:cNvPr name="TextBox 19" id="19"/>
          <p:cNvSpPr txBox="true"/>
          <p:nvPr/>
        </p:nvSpPr>
        <p:spPr>
          <a:xfrm rot="0">
            <a:off x="1752928" y="7034551"/>
            <a:ext cx="8553855" cy="1507754"/>
          </a:xfrm>
          <a:prstGeom prst="rect">
            <a:avLst/>
          </a:prstGeom>
        </p:spPr>
        <p:txBody>
          <a:bodyPr anchor="t" rtlCol="false" tIns="0" lIns="0" bIns="0" rIns="0">
            <a:spAutoFit/>
          </a:bodyPr>
          <a:lstStyle/>
          <a:p>
            <a:pPr algn="l">
              <a:lnSpc>
                <a:spcPts val="4045"/>
              </a:lnSpc>
            </a:pPr>
            <a:r>
              <a:rPr lang="en-US" sz="2889" spc="144" u="sng">
                <a:solidFill>
                  <a:srgbClr val="1C5739"/>
                </a:solidFill>
                <a:latin typeface="Open Sauce"/>
                <a:ea typeface="Open Sauce"/>
                <a:cs typeface="Open Sauce"/>
                <a:sym typeface="Open Sauce"/>
              </a:rPr>
              <a:t>ENCADRE PAR:</a:t>
            </a:r>
            <a:r>
              <a:rPr lang="en-US" sz="2889" spc="144">
                <a:solidFill>
                  <a:srgbClr val="1C5739"/>
                </a:solidFill>
                <a:latin typeface="Open Sauce"/>
                <a:ea typeface="Open Sauce"/>
                <a:cs typeface="Open Sauce"/>
                <a:sym typeface="Open Sauce"/>
              </a:rPr>
              <a:t> MME AIT BELLA</a:t>
            </a:r>
          </a:p>
          <a:p>
            <a:pPr algn="l">
              <a:lnSpc>
                <a:spcPts val="4045"/>
              </a:lnSpc>
            </a:pPr>
            <a:r>
              <a:rPr lang="en-US" sz="2889" spc="144" u="sng">
                <a:solidFill>
                  <a:srgbClr val="1C5739"/>
                </a:solidFill>
                <a:latin typeface="Open Sauce"/>
                <a:ea typeface="Open Sauce"/>
                <a:cs typeface="Open Sauce"/>
                <a:sym typeface="Open Sauce"/>
              </a:rPr>
              <a:t>REALISE PAR:</a:t>
            </a:r>
            <a:r>
              <a:rPr lang="en-US" sz="2889" spc="144">
                <a:solidFill>
                  <a:srgbClr val="1C5739"/>
                </a:solidFill>
                <a:latin typeface="Open Sauce"/>
                <a:ea typeface="Open Sauce"/>
                <a:cs typeface="Open Sauce"/>
                <a:sym typeface="Open Sauce"/>
              </a:rPr>
              <a:t> LAZREK ABDERRAHMANE</a:t>
            </a:r>
          </a:p>
          <a:p>
            <a:pPr algn="l">
              <a:lnSpc>
                <a:spcPts val="4045"/>
              </a:lnSpc>
            </a:pPr>
            <a:r>
              <a:rPr lang="en-US" sz="2889" spc="144" u="sng">
                <a:solidFill>
                  <a:srgbClr val="1C5739"/>
                </a:solidFill>
                <a:latin typeface="Open Sauce"/>
                <a:ea typeface="Open Sauce"/>
                <a:cs typeface="Open Sauce"/>
                <a:sym typeface="Open Sauce"/>
              </a:rPr>
              <a:t>DURANT:</a:t>
            </a:r>
            <a:r>
              <a:rPr lang="en-US" sz="2889" spc="144">
                <a:solidFill>
                  <a:srgbClr val="1C5739"/>
                </a:solidFill>
                <a:latin typeface="Open Sauce"/>
                <a:ea typeface="Open Sauce"/>
                <a:cs typeface="Open Sauce"/>
                <a:sym typeface="Open Sauce"/>
              </a:rPr>
              <a:t> AOUT 24</a:t>
            </a:r>
          </a:p>
        </p:txBody>
      </p:sp>
      <p:sp>
        <p:nvSpPr>
          <p:cNvPr name="TextBox 20" id="20"/>
          <p:cNvSpPr txBox="true"/>
          <p:nvPr/>
        </p:nvSpPr>
        <p:spPr>
          <a:xfrm rot="0">
            <a:off x="1752928" y="4031470"/>
            <a:ext cx="6670138" cy="2951148"/>
          </a:xfrm>
          <a:prstGeom prst="rect">
            <a:avLst/>
          </a:prstGeom>
        </p:spPr>
        <p:txBody>
          <a:bodyPr anchor="t" rtlCol="false" tIns="0" lIns="0" bIns="0" rIns="0">
            <a:spAutoFit/>
          </a:bodyPr>
          <a:lstStyle/>
          <a:p>
            <a:pPr algn="l">
              <a:lnSpc>
                <a:spcPts val="7325"/>
              </a:lnSpc>
            </a:pPr>
            <a:r>
              <a:rPr lang="en-US" sz="7631">
                <a:solidFill>
                  <a:srgbClr val="1C5739"/>
                </a:solidFill>
                <a:latin typeface="Codec Pro ExtraBold"/>
                <a:ea typeface="Codec Pro ExtraBold"/>
                <a:cs typeface="Codec Pro ExtraBold"/>
                <a:sym typeface="Codec Pro ExtraBold"/>
              </a:rPr>
              <a:t>GESTION DES DEMANDES DE CONGÉS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777874" y="3189286"/>
            <a:ext cx="1400485" cy="4431749"/>
            <a:chOff x="0" y="0"/>
            <a:chExt cx="368852" cy="1167210"/>
          </a:xfrm>
        </p:grpSpPr>
        <p:sp>
          <p:nvSpPr>
            <p:cNvPr name="Freeform 3" id="3"/>
            <p:cNvSpPr/>
            <p:nvPr/>
          </p:nvSpPr>
          <p:spPr>
            <a:xfrm flipH="false" flipV="false" rot="0">
              <a:off x="0" y="0"/>
              <a:ext cx="368852" cy="1167210"/>
            </a:xfrm>
            <a:custGeom>
              <a:avLst/>
              <a:gdLst/>
              <a:ahLst/>
              <a:cxnLst/>
              <a:rect r="r" b="b" t="t" l="l"/>
              <a:pathLst>
                <a:path h="1167210" w="368852">
                  <a:moveTo>
                    <a:pt x="0" y="0"/>
                  </a:moveTo>
                  <a:lnTo>
                    <a:pt x="368852" y="0"/>
                  </a:lnTo>
                  <a:lnTo>
                    <a:pt x="368852" y="1167210"/>
                  </a:lnTo>
                  <a:lnTo>
                    <a:pt x="0" y="1167210"/>
                  </a:lnTo>
                  <a:close/>
                </a:path>
              </a:pathLst>
            </a:custGeom>
            <a:solidFill>
              <a:srgbClr val="1C5739"/>
            </a:solidFill>
            <a:ln cap="sq">
              <a:noFill/>
              <a:prstDash val="solid"/>
              <a:miter/>
            </a:ln>
          </p:spPr>
        </p:sp>
        <p:sp>
          <p:nvSpPr>
            <p:cNvPr name="TextBox 4" id="4"/>
            <p:cNvSpPr txBox="true"/>
            <p:nvPr/>
          </p:nvSpPr>
          <p:spPr>
            <a:xfrm>
              <a:off x="0" y="-19050"/>
              <a:ext cx="368852" cy="118626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3" id="13"/>
          <p:cNvSpPr txBox="true"/>
          <p:nvPr/>
        </p:nvSpPr>
        <p:spPr>
          <a:xfrm rot="0">
            <a:off x="4458515" y="1340340"/>
            <a:ext cx="5742359"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Sommaire</a:t>
            </a:r>
          </a:p>
        </p:txBody>
      </p:sp>
      <p:sp>
        <p:nvSpPr>
          <p:cNvPr name="TextBox 14" id="14"/>
          <p:cNvSpPr txBox="true"/>
          <p:nvPr/>
        </p:nvSpPr>
        <p:spPr>
          <a:xfrm rot="0">
            <a:off x="3989906" y="3455624"/>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01</a:t>
            </a:r>
          </a:p>
        </p:txBody>
      </p:sp>
      <p:sp>
        <p:nvSpPr>
          <p:cNvPr name="TextBox 15" id="15"/>
          <p:cNvSpPr txBox="true"/>
          <p:nvPr/>
        </p:nvSpPr>
        <p:spPr>
          <a:xfrm rot="0">
            <a:off x="3989906" y="4252744"/>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02</a:t>
            </a:r>
          </a:p>
        </p:txBody>
      </p:sp>
      <p:sp>
        <p:nvSpPr>
          <p:cNvPr name="TextBox 16" id="16"/>
          <p:cNvSpPr txBox="true"/>
          <p:nvPr/>
        </p:nvSpPr>
        <p:spPr>
          <a:xfrm rot="0">
            <a:off x="3989906" y="5133901"/>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03</a:t>
            </a:r>
          </a:p>
        </p:txBody>
      </p:sp>
      <p:sp>
        <p:nvSpPr>
          <p:cNvPr name="TextBox 17" id="17"/>
          <p:cNvSpPr txBox="true"/>
          <p:nvPr/>
        </p:nvSpPr>
        <p:spPr>
          <a:xfrm rot="0">
            <a:off x="3989906" y="5931020"/>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04</a:t>
            </a:r>
          </a:p>
        </p:txBody>
      </p:sp>
      <p:sp>
        <p:nvSpPr>
          <p:cNvPr name="TextBox 18" id="18"/>
          <p:cNvSpPr txBox="true"/>
          <p:nvPr/>
        </p:nvSpPr>
        <p:spPr>
          <a:xfrm rot="0">
            <a:off x="4009507" y="6723397"/>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05</a:t>
            </a:r>
          </a:p>
        </p:txBody>
      </p:sp>
      <p:sp>
        <p:nvSpPr>
          <p:cNvPr name="TextBox 19" id="19"/>
          <p:cNvSpPr txBox="true"/>
          <p:nvPr/>
        </p:nvSpPr>
        <p:spPr>
          <a:xfrm rot="0">
            <a:off x="5365984" y="362072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Introduction</a:t>
            </a:r>
          </a:p>
        </p:txBody>
      </p:sp>
      <p:sp>
        <p:nvSpPr>
          <p:cNvPr name="TextBox 20" id="20"/>
          <p:cNvSpPr txBox="true"/>
          <p:nvPr/>
        </p:nvSpPr>
        <p:spPr>
          <a:xfrm rot="0">
            <a:off x="5375509" y="441494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IPrésentation de la société </a:t>
            </a:r>
          </a:p>
        </p:txBody>
      </p:sp>
      <p:sp>
        <p:nvSpPr>
          <p:cNvPr name="TextBox 21" id="21"/>
          <p:cNvSpPr txBox="true"/>
          <p:nvPr/>
        </p:nvSpPr>
        <p:spPr>
          <a:xfrm rot="0">
            <a:off x="5365984" y="520496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Contexte de stage</a:t>
            </a:r>
          </a:p>
        </p:txBody>
      </p:sp>
      <p:sp>
        <p:nvSpPr>
          <p:cNvPr name="TextBox 22" id="22"/>
          <p:cNvSpPr txBox="true"/>
          <p:nvPr/>
        </p:nvSpPr>
        <p:spPr>
          <a:xfrm rot="0">
            <a:off x="5365984" y="595959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Tâches effectuées</a:t>
            </a:r>
          </a:p>
        </p:txBody>
      </p:sp>
      <p:sp>
        <p:nvSpPr>
          <p:cNvPr name="TextBox 23" id="23"/>
          <p:cNvSpPr txBox="true"/>
          <p:nvPr/>
        </p:nvSpPr>
        <p:spPr>
          <a:xfrm rot="0">
            <a:off x="5365984" y="6751972"/>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Conclusion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677976" y="934143"/>
            <a:ext cx="12932047"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ea typeface="Codec Pro ExtraBold"/>
                <a:cs typeface="Codec Pro ExtraBold"/>
                <a:sym typeface="Codec Pro ExtraBold"/>
              </a:rPr>
              <a:t>INTRODUCTION</a:t>
            </a:r>
          </a:p>
        </p:txBody>
      </p:sp>
      <p:sp>
        <p:nvSpPr>
          <p:cNvPr name="TextBox 4" id="4"/>
          <p:cNvSpPr txBox="true"/>
          <p:nvPr/>
        </p:nvSpPr>
        <p:spPr>
          <a:xfrm rot="0">
            <a:off x="3801253" y="4933276"/>
            <a:ext cx="11204572" cy="692714"/>
          </a:xfrm>
          <a:prstGeom prst="rect">
            <a:avLst/>
          </a:prstGeom>
        </p:spPr>
        <p:txBody>
          <a:bodyPr anchor="t" rtlCol="false" tIns="0" lIns="0" bIns="0" rIns="0">
            <a:spAutoFit/>
          </a:bodyPr>
          <a:lstStyle/>
          <a:p>
            <a:pPr algn="ctr">
              <a:lnSpc>
                <a:spcPts val="5695"/>
              </a:lnSpc>
            </a:pPr>
          </a:p>
        </p:txBody>
      </p:sp>
      <p:sp>
        <p:nvSpPr>
          <p:cNvPr name="Freeform 5" id="5"/>
          <p:cNvSpPr/>
          <p:nvPr/>
        </p:nvSpPr>
        <p:spPr>
          <a:xfrm flipH="true" flipV="true" rot="-69313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603367" y="3745948"/>
            <a:ext cx="13081267" cy="4264025"/>
          </a:xfrm>
          <a:prstGeom prst="rect">
            <a:avLst/>
          </a:prstGeom>
        </p:spPr>
        <p:txBody>
          <a:bodyPr anchor="t" rtlCol="false" tIns="0" lIns="0" bIns="0" rIns="0">
            <a:spAutoFit/>
          </a:bodyPr>
          <a:lstStyle/>
          <a:p>
            <a:pPr algn="ctr">
              <a:lnSpc>
                <a:spcPts val="4224"/>
              </a:lnSpc>
              <a:spcBef>
                <a:spcPct val="0"/>
              </a:spcBef>
            </a:pPr>
            <a:r>
              <a:rPr lang="en-US" sz="3249">
                <a:solidFill>
                  <a:srgbClr val="FFFFFF"/>
                </a:solidFill>
                <a:latin typeface="Open Sauce"/>
                <a:ea typeface="Open Sauce"/>
                <a:cs typeface="Open Sauce"/>
                <a:sym typeface="Open Sauce"/>
              </a:rPr>
              <a:t>Mon projet de stage porte sur la conception et le développement d'une API de gestion des demandes de congés pour l’entreprise. Ce projet a pour objectif de digitaliser et d'automatiser le processus de soumission, d'examen et de suivi des congés, afin de réduire les ressources en personnel et le temps requis, tout en améliorant la productivité et la précision. Suite à la recommandation de mon école, j'ai réalisé ce stage au sein de l'entreprise.</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035582" y="2145857"/>
            <a:ext cx="2223718" cy="2218402"/>
            <a:chOff x="0" y="0"/>
            <a:chExt cx="2409120" cy="2403360"/>
          </a:xfrm>
        </p:grpSpPr>
        <p:sp>
          <p:nvSpPr>
            <p:cNvPr name="Freeform 3" id="3"/>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4" id="4"/>
          <p:cNvGrpSpPr/>
          <p:nvPr/>
        </p:nvGrpSpPr>
        <p:grpSpPr>
          <a:xfrm rot="0">
            <a:off x="14372985" y="3913002"/>
            <a:ext cx="507082" cy="515722"/>
            <a:chOff x="0" y="0"/>
            <a:chExt cx="549360" cy="558720"/>
          </a:xfrm>
        </p:grpSpPr>
        <p:sp>
          <p:nvSpPr>
            <p:cNvPr name="Freeform 5" id="5"/>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6" id="6"/>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7" id="7"/>
          <p:cNvGrpSpPr/>
          <p:nvPr/>
        </p:nvGrpSpPr>
        <p:grpSpPr>
          <a:xfrm rot="0">
            <a:off x="15398008" y="6381954"/>
            <a:ext cx="2223718" cy="2218402"/>
            <a:chOff x="0" y="0"/>
            <a:chExt cx="2409120" cy="2403360"/>
          </a:xfrm>
        </p:grpSpPr>
        <p:sp>
          <p:nvSpPr>
            <p:cNvPr name="Freeform 8" id="8"/>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9" id="9"/>
          <p:cNvGrpSpPr/>
          <p:nvPr/>
        </p:nvGrpSpPr>
        <p:grpSpPr>
          <a:xfrm rot="0">
            <a:off x="14372985" y="6975433"/>
            <a:ext cx="507082" cy="515722"/>
            <a:chOff x="0" y="0"/>
            <a:chExt cx="549360" cy="558720"/>
          </a:xfrm>
        </p:grpSpPr>
        <p:sp>
          <p:nvSpPr>
            <p:cNvPr name="Freeform 10" id="1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1" id="1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2" id="12"/>
          <p:cNvGrpSpPr/>
          <p:nvPr/>
        </p:nvGrpSpPr>
        <p:grpSpPr>
          <a:xfrm rot="0">
            <a:off x="14513878" y="7124966"/>
            <a:ext cx="219315" cy="216656"/>
            <a:chOff x="0" y="0"/>
            <a:chExt cx="237600" cy="234720"/>
          </a:xfrm>
        </p:grpSpPr>
        <p:sp>
          <p:nvSpPr>
            <p:cNvPr name="Freeform 13" id="1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4" id="14"/>
          <p:cNvGrpSpPr/>
          <p:nvPr/>
        </p:nvGrpSpPr>
        <p:grpSpPr>
          <a:xfrm rot="0">
            <a:off x="11310554" y="4757032"/>
            <a:ext cx="2224383" cy="2218402"/>
            <a:chOff x="0" y="0"/>
            <a:chExt cx="2409840" cy="2403360"/>
          </a:xfrm>
        </p:grpSpPr>
        <p:sp>
          <p:nvSpPr>
            <p:cNvPr name="Freeform 15" id="15"/>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7ED957"/>
            </a:solidFill>
          </p:spPr>
        </p:sp>
      </p:grpSp>
      <p:grpSp>
        <p:nvGrpSpPr>
          <p:cNvPr name="Group 16" id="16"/>
          <p:cNvGrpSpPr/>
          <p:nvPr/>
        </p:nvGrpSpPr>
        <p:grpSpPr>
          <a:xfrm rot="0">
            <a:off x="11310554" y="8116040"/>
            <a:ext cx="507082" cy="515722"/>
            <a:chOff x="0" y="0"/>
            <a:chExt cx="549360" cy="558720"/>
          </a:xfrm>
        </p:grpSpPr>
        <p:sp>
          <p:nvSpPr>
            <p:cNvPr name="Freeform 17" id="1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8" id="1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9" id="19"/>
          <p:cNvGrpSpPr/>
          <p:nvPr/>
        </p:nvGrpSpPr>
        <p:grpSpPr>
          <a:xfrm rot="0">
            <a:off x="11454106" y="8265573"/>
            <a:ext cx="219979" cy="216656"/>
            <a:chOff x="0" y="0"/>
            <a:chExt cx="238320" cy="234720"/>
          </a:xfrm>
        </p:grpSpPr>
        <p:sp>
          <p:nvSpPr>
            <p:cNvPr name="Freeform 20" id="20"/>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1" id="21"/>
          <p:cNvGrpSpPr/>
          <p:nvPr/>
        </p:nvGrpSpPr>
        <p:grpSpPr>
          <a:xfrm rot="0">
            <a:off x="11140414" y="714245"/>
            <a:ext cx="2224383" cy="2218402"/>
            <a:chOff x="0" y="0"/>
            <a:chExt cx="2409840" cy="2403360"/>
          </a:xfrm>
        </p:grpSpPr>
        <p:sp>
          <p:nvSpPr>
            <p:cNvPr name="Freeform 22" id="22"/>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3" id="23"/>
          <p:cNvGrpSpPr/>
          <p:nvPr/>
        </p:nvGrpSpPr>
        <p:grpSpPr>
          <a:xfrm rot="0">
            <a:off x="10633332" y="3913002"/>
            <a:ext cx="507082" cy="515722"/>
            <a:chOff x="0" y="0"/>
            <a:chExt cx="549360" cy="558720"/>
          </a:xfrm>
        </p:grpSpPr>
        <p:sp>
          <p:nvSpPr>
            <p:cNvPr name="Freeform 24" id="24"/>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5" id="25"/>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6" id="26"/>
          <p:cNvGrpSpPr/>
          <p:nvPr/>
        </p:nvGrpSpPr>
        <p:grpSpPr>
          <a:xfrm rot="0">
            <a:off x="14516869" y="4062535"/>
            <a:ext cx="219315" cy="216656"/>
            <a:chOff x="0" y="0"/>
            <a:chExt cx="237600" cy="234720"/>
          </a:xfrm>
        </p:grpSpPr>
        <p:sp>
          <p:nvSpPr>
            <p:cNvPr name="Freeform 27" id="27"/>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28" id="28"/>
          <p:cNvGrpSpPr/>
          <p:nvPr/>
        </p:nvGrpSpPr>
        <p:grpSpPr>
          <a:xfrm rot="0">
            <a:off x="10777216" y="4062140"/>
            <a:ext cx="219315" cy="216656"/>
            <a:chOff x="0" y="0"/>
            <a:chExt cx="237600" cy="234720"/>
          </a:xfrm>
        </p:grpSpPr>
        <p:sp>
          <p:nvSpPr>
            <p:cNvPr name="Freeform 29" id="2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0" id="30"/>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11530834" y="1183042"/>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15790213" y="6856693"/>
            <a:ext cx="1469087" cy="1268924"/>
          </a:xfrm>
          <a:custGeom>
            <a:avLst/>
            <a:gdLst/>
            <a:ahLst/>
            <a:cxnLst/>
            <a:rect r="r" b="b" t="t" l="l"/>
            <a:pathLst>
              <a:path h="1268924" w="1469087">
                <a:moveTo>
                  <a:pt x="0" y="0"/>
                </a:moveTo>
                <a:lnTo>
                  <a:pt x="1469087" y="0"/>
                </a:lnTo>
                <a:lnTo>
                  <a:pt x="1469087" y="1268924"/>
                </a:lnTo>
                <a:lnTo>
                  <a:pt x="0" y="1268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15398008" y="2603943"/>
            <a:ext cx="1489037" cy="1302230"/>
          </a:xfrm>
          <a:custGeom>
            <a:avLst/>
            <a:gdLst/>
            <a:ahLst/>
            <a:cxnLst/>
            <a:rect r="r" b="b" t="t" l="l"/>
            <a:pathLst>
              <a:path h="1302230" w="1489037">
                <a:moveTo>
                  <a:pt x="0" y="0"/>
                </a:moveTo>
                <a:lnTo>
                  <a:pt x="1489037" y="0"/>
                </a:lnTo>
                <a:lnTo>
                  <a:pt x="1489037" y="1302230"/>
                </a:lnTo>
                <a:lnTo>
                  <a:pt x="0" y="130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11389570" y="4830066"/>
            <a:ext cx="2145367" cy="2145367"/>
          </a:xfrm>
          <a:custGeom>
            <a:avLst/>
            <a:gdLst/>
            <a:ahLst/>
            <a:cxnLst/>
            <a:rect r="r" b="b" t="t" l="l"/>
            <a:pathLst>
              <a:path h="2145367" w="2145367">
                <a:moveTo>
                  <a:pt x="0" y="0"/>
                </a:moveTo>
                <a:lnTo>
                  <a:pt x="2145367" y="0"/>
                </a:lnTo>
                <a:lnTo>
                  <a:pt x="2145367" y="2145367"/>
                </a:lnTo>
                <a:lnTo>
                  <a:pt x="0" y="2145367"/>
                </a:lnTo>
                <a:lnTo>
                  <a:pt x="0" y="0"/>
                </a:lnTo>
                <a:close/>
              </a:path>
            </a:pathLst>
          </a:custGeom>
          <a:blipFill>
            <a:blip r:embed="rId10"/>
            <a:stretch>
              <a:fillRect l="0" t="0" r="0" b="0"/>
            </a:stretch>
          </a:blipFill>
        </p:spPr>
      </p:sp>
      <p:sp>
        <p:nvSpPr>
          <p:cNvPr name="Freeform 36" id="36"/>
          <p:cNvSpPr/>
          <p:nvPr/>
        </p:nvSpPr>
        <p:spPr>
          <a:xfrm flipH="false" flipV="false" rot="0">
            <a:off x="2450817" y="573435"/>
            <a:ext cx="4953540" cy="4953540"/>
          </a:xfrm>
          <a:custGeom>
            <a:avLst/>
            <a:gdLst/>
            <a:ahLst/>
            <a:cxnLst/>
            <a:rect r="r" b="b" t="t" l="l"/>
            <a:pathLst>
              <a:path h="4953540" w="4953540">
                <a:moveTo>
                  <a:pt x="0" y="0"/>
                </a:moveTo>
                <a:lnTo>
                  <a:pt x="4953540" y="0"/>
                </a:lnTo>
                <a:lnTo>
                  <a:pt x="4953540" y="4953540"/>
                </a:lnTo>
                <a:lnTo>
                  <a:pt x="0" y="4953540"/>
                </a:lnTo>
                <a:lnTo>
                  <a:pt x="0" y="0"/>
                </a:lnTo>
                <a:close/>
              </a:path>
            </a:pathLst>
          </a:custGeom>
          <a:blipFill>
            <a:blip r:embed="rId11"/>
            <a:stretch>
              <a:fillRect l="0" t="0" r="0" b="0"/>
            </a:stretch>
          </a:blipFill>
        </p:spPr>
      </p:sp>
      <p:sp>
        <p:nvSpPr>
          <p:cNvPr name="TextBox 37" id="37"/>
          <p:cNvSpPr txBox="true"/>
          <p:nvPr/>
        </p:nvSpPr>
        <p:spPr>
          <a:xfrm rot="0">
            <a:off x="1066093" y="4573905"/>
            <a:ext cx="8806186" cy="4684395"/>
          </a:xfrm>
          <a:prstGeom prst="rect">
            <a:avLst/>
          </a:prstGeom>
        </p:spPr>
        <p:txBody>
          <a:bodyPr anchor="t" rtlCol="false" tIns="0" lIns="0" bIns="0" rIns="0">
            <a:spAutoFit/>
          </a:bodyPr>
          <a:lstStyle/>
          <a:p>
            <a:pPr algn="ctr">
              <a:lnSpc>
                <a:spcPts val="3119"/>
              </a:lnSpc>
              <a:spcBef>
                <a:spcPct val="0"/>
              </a:spcBef>
            </a:pPr>
            <a:r>
              <a:rPr lang="en-US" sz="2399">
                <a:solidFill>
                  <a:srgbClr val="000000"/>
                </a:solidFill>
                <a:latin typeface="Open Sauce"/>
                <a:ea typeface="Open Sauce"/>
                <a:cs typeface="Open Sauce"/>
                <a:sym typeface="Open Sauce"/>
              </a:rPr>
              <a:t>Integral Progress Technology (IntegralTech) est une entreprise marocaine spécialisée dans l'édition et l'intégration de solutions logicielles pour accompagner les entreprises dans leur transformation digitale. Ses principales activités incluent le développement d'applications sur mesure, la formation en systèmes d'information et la mise en place de solutions métiers intégrées pour améliorer la gestion des ressources humaines, la qualité, la production, et les projets. L'entreprise se distingue par son approche personnalisée et sa proximité avec ses clients, avec un effectif de plusieurs dizaines d'employés.</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575425" y="-3575571"/>
            <a:ext cx="7647417" cy="764741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5071992" y="1304290"/>
            <a:ext cx="9065828" cy="7954010"/>
          </a:xfrm>
          <a:prstGeom prst="rect">
            <a:avLst/>
          </a:prstGeom>
        </p:spPr>
        <p:txBody>
          <a:bodyPr anchor="t" rtlCol="false" tIns="0" lIns="0" bIns="0" rIns="0">
            <a:spAutoFit/>
          </a:bodyPr>
          <a:lstStyle/>
          <a:p>
            <a:pPr algn="l">
              <a:lnSpc>
                <a:spcPts val="2859"/>
              </a:lnSpc>
            </a:pPr>
            <a:r>
              <a:rPr lang="en-US" sz="2199" spc="215">
                <a:solidFill>
                  <a:srgbClr val="000000"/>
                </a:solidFill>
                <a:latin typeface="Open Sauce"/>
                <a:ea typeface="Open Sauce"/>
                <a:cs typeface="Open Sauce"/>
                <a:sym typeface="Open Sauce"/>
              </a:rPr>
              <a:t>Pendant mon stage chez </a:t>
            </a:r>
            <a:r>
              <a:rPr lang="en-US" sz="2199" spc="215" b="true">
                <a:solidFill>
                  <a:srgbClr val="000000"/>
                </a:solidFill>
                <a:latin typeface="Open Sauce Bold"/>
                <a:ea typeface="Open Sauce Bold"/>
                <a:cs typeface="Open Sauce Bold"/>
                <a:sym typeface="Open Sauce Bold"/>
              </a:rPr>
              <a:t>Integral Progress Technology</a:t>
            </a:r>
            <a:r>
              <a:rPr lang="en-US" sz="2199" spc="215">
                <a:solidFill>
                  <a:srgbClr val="000000"/>
                </a:solidFill>
                <a:latin typeface="Open Sauce"/>
                <a:ea typeface="Open Sauce"/>
                <a:cs typeface="Open Sauce"/>
                <a:sym typeface="Open Sauce"/>
              </a:rPr>
              <a:t>, j’ai travaillé sur le développement d’une solution web sous forme d'une </a:t>
            </a:r>
            <a:r>
              <a:rPr lang="en-US" sz="2199" spc="215" b="true">
                <a:solidFill>
                  <a:srgbClr val="000000"/>
                </a:solidFill>
                <a:latin typeface="Open Sauce Bold"/>
                <a:ea typeface="Open Sauce Bold"/>
                <a:cs typeface="Open Sauce Bold"/>
                <a:sym typeface="Open Sauce Bold"/>
              </a:rPr>
              <a:t>ResfAPI </a:t>
            </a:r>
            <a:r>
              <a:rPr lang="en-US" sz="2199" spc="215">
                <a:solidFill>
                  <a:srgbClr val="000000"/>
                </a:solidFill>
                <a:latin typeface="Open Sauce"/>
                <a:ea typeface="Open Sauce"/>
                <a:cs typeface="Open Sauce"/>
                <a:sym typeface="Open Sauce"/>
              </a:rPr>
              <a:t>de gestion des congés avec Laravel. </a:t>
            </a:r>
          </a:p>
          <a:p>
            <a:pPr algn="l">
              <a:lnSpc>
                <a:spcPts val="2859"/>
              </a:lnSpc>
            </a:pPr>
          </a:p>
          <a:p>
            <a:pPr algn="l">
              <a:lnSpc>
                <a:spcPts val="2859"/>
              </a:lnSpc>
            </a:pPr>
            <a:r>
              <a:rPr lang="en-US" sz="2199" spc="215">
                <a:solidFill>
                  <a:srgbClr val="000000"/>
                </a:solidFill>
                <a:latin typeface="Open Sauce"/>
                <a:ea typeface="Open Sauce"/>
                <a:cs typeface="Open Sauce"/>
                <a:sym typeface="Open Sauce"/>
              </a:rPr>
              <a:t>Mon rôle consistait à :</a:t>
            </a:r>
          </a:p>
          <a:p>
            <a:pPr algn="l" marL="474979" indent="-237490" lvl="1">
              <a:lnSpc>
                <a:spcPts val="2859"/>
              </a:lnSpc>
              <a:buAutoNum type="arabicPeriod" startAt="1"/>
            </a:pPr>
            <a:r>
              <a:rPr lang="en-US" sz="2199" spc="215">
                <a:solidFill>
                  <a:srgbClr val="000000"/>
                </a:solidFill>
                <a:latin typeface="Open Sauce"/>
                <a:ea typeface="Open Sauce"/>
                <a:cs typeface="Open Sauce"/>
                <a:sym typeface="Open Sauce"/>
              </a:rPr>
              <a:t>A</a:t>
            </a:r>
            <a:r>
              <a:rPr lang="en-US" sz="2199" spc="215">
                <a:solidFill>
                  <a:srgbClr val="000000"/>
                </a:solidFill>
                <a:latin typeface="Open Sauce"/>
                <a:ea typeface="Open Sauce"/>
                <a:cs typeface="Open Sauce"/>
                <a:sym typeface="Open Sauce"/>
              </a:rPr>
              <a:t>nalyser les besoins du client (responsable RH).</a:t>
            </a:r>
          </a:p>
          <a:p>
            <a:pPr algn="l" marL="474979" indent="-237490" lvl="1">
              <a:lnSpc>
                <a:spcPts val="2859"/>
              </a:lnSpc>
              <a:buAutoNum type="arabicPeriod" startAt="1"/>
            </a:pPr>
            <a:r>
              <a:rPr lang="en-US" sz="2199" spc="215">
                <a:solidFill>
                  <a:srgbClr val="000000"/>
                </a:solidFill>
                <a:latin typeface="Open Sauce"/>
                <a:ea typeface="Open Sauce"/>
                <a:cs typeface="Open Sauce"/>
                <a:sym typeface="Open Sauce"/>
              </a:rPr>
              <a:t>Identifier les problématiques.</a:t>
            </a:r>
          </a:p>
          <a:p>
            <a:pPr algn="l" marL="474979" indent="-237490" lvl="1">
              <a:lnSpc>
                <a:spcPts val="2859"/>
              </a:lnSpc>
              <a:buAutoNum type="arabicPeriod" startAt="1"/>
            </a:pPr>
            <a:r>
              <a:rPr lang="en-US" sz="2199" spc="215">
                <a:solidFill>
                  <a:srgbClr val="000000"/>
                </a:solidFill>
                <a:latin typeface="Open Sauce"/>
                <a:ea typeface="Open Sauce"/>
                <a:cs typeface="Open Sauce"/>
                <a:sym typeface="Open Sauce"/>
              </a:rPr>
              <a:t>Concevoir une solution digitale. </a:t>
            </a:r>
          </a:p>
          <a:p>
            <a:pPr algn="l">
              <a:lnSpc>
                <a:spcPts val="2859"/>
              </a:lnSpc>
            </a:pPr>
          </a:p>
          <a:p>
            <a:pPr algn="l">
              <a:lnSpc>
                <a:spcPts val="2859"/>
              </a:lnSpc>
            </a:pPr>
            <a:r>
              <a:rPr lang="en-US" sz="2199" spc="215">
                <a:solidFill>
                  <a:srgbClr val="000000"/>
                </a:solidFill>
                <a:latin typeface="Open Sauce"/>
                <a:ea typeface="Open Sauce"/>
                <a:cs typeface="Open Sauce"/>
                <a:sym typeface="Open Sauce"/>
              </a:rPr>
              <a:t>J'ai ensuite implémenté des fonctionnalités clés comme l'authentification via </a:t>
            </a:r>
            <a:r>
              <a:rPr lang="en-US" b="true" sz="2199" spc="215">
                <a:solidFill>
                  <a:srgbClr val="000000"/>
                </a:solidFill>
                <a:latin typeface="Open Sauce Bold"/>
                <a:ea typeface="Open Sauce Bold"/>
                <a:cs typeface="Open Sauce Bold"/>
                <a:sym typeface="Open Sauce Bold"/>
              </a:rPr>
              <a:t>JWT </a:t>
            </a:r>
            <a:r>
              <a:rPr lang="en-US" sz="2199" spc="215">
                <a:solidFill>
                  <a:srgbClr val="000000"/>
                </a:solidFill>
                <a:latin typeface="Open Sauce"/>
                <a:ea typeface="Open Sauce"/>
                <a:cs typeface="Open Sauce"/>
                <a:sym typeface="Open Sauce"/>
              </a:rPr>
              <a:t>avec </a:t>
            </a:r>
            <a:r>
              <a:rPr lang="en-US" b="true" sz="2199" spc="215">
                <a:solidFill>
                  <a:srgbClr val="000000"/>
                </a:solidFill>
                <a:latin typeface="Open Sauce Bold"/>
                <a:ea typeface="Open Sauce Bold"/>
                <a:cs typeface="Open Sauce Bold"/>
                <a:sym typeface="Open Sauce Bold"/>
              </a:rPr>
              <a:t>Laravel Sanctum</a:t>
            </a:r>
            <a:r>
              <a:rPr lang="en-US" sz="2199" spc="215">
                <a:solidFill>
                  <a:srgbClr val="000000"/>
                </a:solidFill>
                <a:latin typeface="Open Sauce"/>
                <a:ea typeface="Open Sauce"/>
                <a:cs typeface="Open Sauce"/>
                <a:sym typeface="Open Sauce"/>
              </a:rPr>
              <a:t> et la gestion des rôles (employés, responsables, administrateur) via des middleware sécurisés. </a:t>
            </a:r>
          </a:p>
          <a:p>
            <a:pPr algn="l">
              <a:lnSpc>
                <a:spcPts val="2859"/>
              </a:lnSpc>
            </a:pPr>
          </a:p>
          <a:p>
            <a:pPr algn="l">
              <a:lnSpc>
                <a:spcPts val="2859"/>
              </a:lnSpc>
              <a:spcBef>
                <a:spcPct val="0"/>
              </a:spcBef>
            </a:pPr>
            <a:r>
              <a:rPr lang="en-US" sz="2199" spc="215">
                <a:solidFill>
                  <a:srgbClr val="000000"/>
                </a:solidFill>
                <a:latin typeface="Open Sauce"/>
                <a:ea typeface="Open Sauce"/>
                <a:cs typeface="Open Sauce"/>
                <a:sym typeface="Open Sauce"/>
              </a:rPr>
              <a:t>Une tâche marquante a été l’intégration des notifications email avec </a:t>
            </a:r>
            <a:r>
              <a:rPr lang="en-US" b="true" sz="2199" spc="215">
                <a:solidFill>
                  <a:srgbClr val="000000"/>
                </a:solidFill>
                <a:latin typeface="Open Sauce Bold"/>
                <a:ea typeface="Open Sauce Bold"/>
                <a:cs typeface="Open Sauce Bold"/>
                <a:sym typeface="Open Sauce Bold"/>
              </a:rPr>
              <a:t>Laravel Notifications</a:t>
            </a:r>
            <a:r>
              <a:rPr lang="en-US" sz="2199" spc="215">
                <a:solidFill>
                  <a:srgbClr val="000000"/>
                </a:solidFill>
                <a:latin typeface="Open Sauce"/>
                <a:ea typeface="Open Sauce"/>
                <a:cs typeface="Open Sauce"/>
                <a:sym typeface="Open Sauce"/>
              </a:rPr>
              <a:t> et </a:t>
            </a:r>
            <a:r>
              <a:rPr lang="en-US" b="true" sz="2199" spc="215">
                <a:solidFill>
                  <a:srgbClr val="000000"/>
                </a:solidFill>
                <a:latin typeface="Open Sauce Bold"/>
                <a:ea typeface="Open Sauce Bold"/>
                <a:cs typeface="Open Sauce Bold"/>
                <a:sym typeface="Open Sauce Bold"/>
              </a:rPr>
              <a:t>MailTrap</a:t>
            </a:r>
            <a:r>
              <a:rPr lang="en-US" sz="2199" spc="215">
                <a:solidFill>
                  <a:srgbClr val="000000"/>
                </a:solidFill>
                <a:latin typeface="Open Sauce"/>
                <a:ea typeface="Open Sauce"/>
                <a:cs typeface="Open Sauce"/>
                <a:sym typeface="Open Sauce"/>
              </a:rPr>
              <a:t>, ainsi que la génération de rapports </a:t>
            </a:r>
            <a:r>
              <a:rPr lang="en-US" b="true" sz="2199" spc="215">
                <a:solidFill>
                  <a:srgbClr val="000000"/>
                </a:solidFill>
                <a:latin typeface="Open Sauce Bold"/>
                <a:ea typeface="Open Sauce Bold"/>
                <a:cs typeface="Open Sauce Bold"/>
                <a:sym typeface="Open Sauce Bold"/>
              </a:rPr>
              <a:t>PDF </a:t>
            </a:r>
            <a:r>
              <a:rPr lang="en-US" sz="2199" spc="215">
                <a:solidFill>
                  <a:srgbClr val="000000"/>
                </a:solidFill>
                <a:latin typeface="Open Sauce"/>
                <a:ea typeface="Open Sauce"/>
                <a:cs typeface="Open Sauce"/>
                <a:sym typeface="Open Sauce"/>
              </a:rPr>
              <a:t>pour illustrer le flux d’activité. Cette tâche a nécessité la création de migrations </a:t>
            </a:r>
            <a:r>
              <a:rPr lang="en-US" b="true" sz="2199" spc="215">
                <a:solidFill>
                  <a:srgbClr val="000000"/>
                </a:solidFill>
                <a:latin typeface="Open Sauce Bold"/>
                <a:ea typeface="Open Sauce Bold"/>
                <a:cs typeface="Open Sauce Bold"/>
                <a:sym typeface="Open Sauce Bold"/>
              </a:rPr>
              <a:t>MySQL </a:t>
            </a:r>
            <a:r>
              <a:rPr lang="en-US" sz="2199" spc="215">
                <a:solidFill>
                  <a:srgbClr val="000000"/>
                </a:solidFill>
                <a:latin typeface="Open Sauce"/>
                <a:ea typeface="Open Sauce"/>
                <a:cs typeface="Open Sauce"/>
                <a:sym typeface="Open Sauce"/>
              </a:rPr>
              <a:t>pour structurer les demandes de congés tout en respectant l'architecture </a:t>
            </a:r>
            <a:r>
              <a:rPr lang="en-US" b="true" sz="2199" spc="215">
                <a:solidFill>
                  <a:srgbClr val="000000"/>
                </a:solidFill>
                <a:latin typeface="Open Sauce Bold"/>
                <a:ea typeface="Open Sauce Bold"/>
                <a:cs typeface="Open Sauce Bold"/>
                <a:sym typeface="Open Sauce Bold"/>
              </a:rPr>
              <a:t>MVC </a:t>
            </a:r>
            <a:r>
              <a:rPr lang="en-US" sz="2199" spc="215">
                <a:solidFill>
                  <a:srgbClr val="000000"/>
                </a:solidFill>
                <a:latin typeface="Open Sauce"/>
                <a:ea typeface="Open Sauce"/>
                <a:cs typeface="Open Sauce"/>
                <a:sym typeface="Open Sauce"/>
              </a:rPr>
              <a:t>de </a:t>
            </a:r>
            <a:r>
              <a:rPr lang="en-US" b="true" sz="2199" spc="215">
                <a:solidFill>
                  <a:srgbClr val="000000"/>
                </a:solidFill>
                <a:latin typeface="Open Sauce Bold"/>
                <a:ea typeface="Open Sauce Bold"/>
                <a:cs typeface="Open Sauce Bold"/>
                <a:sym typeface="Open Sauce Bold"/>
              </a:rPr>
              <a:t>Laravel</a:t>
            </a:r>
            <a:r>
              <a:rPr lang="en-US" sz="2199" spc="215">
                <a:solidFill>
                  <a:srgbClr val="000000"/>
                </a:solidFill>
                <a:latin typeface="Open Sauce"/>
                <a:ea typeface="Open Sauce"/>
                <a:cs typeface="Open Sauce"/>
                <a:sym typeface="Open Sauce"/>
              </a:rPr>
              <a:t>.</a:t>
            </a:r>
          </a:p>
        </p:txBody>
      </p:sp>
      <p:sp>
        <p:nvSpPr>
          <p:cNvPr name="TextBox 11" id="11"/>
          <p:cNvSpPr txBox="true"/>
          <p:nvPr/>
        </p:nvSpPr>
        <p:spPr>
          <a:xfrm rot="0">
            <a:off x="617893" y="1111248"/>
            <a:ext cx="5757360" cy="1043375"/>
          </a:xfrm>
          <a:prstGeom prst="rect">
            <a:avLst/>
          </a:prstGeom>
        </p:spPr>
        <p:txBody>
          <a:bodyPr anchor="t" rtlCol="false" tIns="0" lIns="0" bIns="0" rIns="0">
            <a:spAutoFit/>
          </a:bodyPr>
          <a:lstStyle/>
          <a:p>
            <a:pPr algn="l" marL="0" indent="0" lvl="0">
              <a:lnSpc>
                <a:spcPts val="7739"/>
              </a:lnSpc>
              <a:spcBef>
                <a:spcPct val="0"/>
              </a:spcBef>
            </a:pPr>
            <a:r>
              <a:rPr lang="en-US" sz="5608" spc="549">
                <a:solidFill>
                  <a:srgbClr val="FFFFFF"/>
                </a:solidFill>
                <a:latin typeface="Codec Pro ExtraBold"/>
                <a:ea typeface="Codec Pro ExtraBold"/>
                <a:cs typeface="Codec Pro ExtraBold"/>
                <a:sym typeface="Codec Pro ExtraBold"/>
              </a:rPr>
              <a:t>Tâches</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123628" y="-3554488"/>
            <a:ext cx="6962279" cy="696227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461103" y="1342561"/>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601480" y="1995347"/>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7907654" y="1519911"/>
            <a:ext cx="5916664" cy="1537801"/>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0914512" y="3230440"/>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601958" y="3883226"/>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670275" y="3407790"/>
            <a:ext cx="5918974" cy="1537801"/>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grpSp>
        <p:nvGrpSpPr>
          <p:cNvPr name="Group 22" id="22"/>
          <p:cNvGrpSpPr/>
          <p:nvPr/>
        </p:nvGrpSpPr>
        <p:grpSpPr>
          <a:xfrm rot="0">
            <a:off x="7309182" y="5460012"/>
            <a:ext cx="1164616" cy="1910409"/>
            <a:chOff x="0" y="0"/>
            <a:chExt cx="1451520" cy="2381040"/>
          </a:xfrm>
        </p:grpSpPr>
        <p:sp>
          <p:nvSpPr>
            <p:cNvPr name="Freeform 23" id="23"/>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4" id="24"/>
          <p:cNvGrpSpPr/>
          <p:nvPr/>
        </p:nvGrpSpPr>
        <p:grpSpPr>
          <a:xfrm rot="0">
            <a:off x="7449560" y="6112798"/>
            <a:ext cx="325815" cy="605415"/>
            <a:chOff x="0" y="0"/>
            <a:chExt cx="406080" cy="754560"/>
          </a:xfrm>
        </p:grpSpPr>
        <p:sp>
          <p:nvSpPr>
            <p:cNvPr name="Freeform 25" id="25"/>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6" id="26"/>
          <p:cNvGrpSpPr/>
          <p:nvPr/>
        </p:nvGrpSpPr>
        <p:grpSpPr>
          <a:xfrm rot="0">
            <a:off x="7755734" y="5637362"/>
            <a:ext cx="5916664" cy="1537801"/>
            <a:chOff x="0" y="0"/>
            <a:chExt cx="7374240" cy="1916640"/>
          </a:xfrm>
        </p:grpSpPr>
        <p:sp>
          <p:nvSpPr>
            <p:cNvPr name="Freeform 27" id="27"/>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28" id="28"/>
          <p:cNvGrpSpPr/>
          <p:nvPr/>
        </p:nvGrpSpPr>
        <p:grpSpPr>
          <a:xfrm rot="0">
            <a:off x="10762591" y="7347891"/>
            <a:ext cx="1165193" cy="1910409"/>
            <a:chOff x="0" y="0"/>
            <a:chExt cx="1452240" cy="2381040"/>
          </a:xfrm>
        </p:grpSpPr>
        <p:sp>
          <p:nvSpPr>
            <p:cNvPr name="Freeform 29" id="29"/>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0" id="30"/>
          <p:cNvGrpSpPr/>
          <p:nvPr/>
        </p:nvGrpSpPr>
        <p:grpSpPr>
          <a:xfrm rot="0">
            <a:off x="11450038" y="8000677"/>
            <a:ext cx="325815" cy="605415"/>
            <a:chOff x="0" y="0"/>
            <a:chExt cx="406080" cy="754560"/>
          </a:xfrm>
        </p:grpSpPr>
        <p:sp>
          <p:nvSpPr>
            <p:cNvPr name="Freeform 31" id="31"/>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2" id="32"/>
          <p:cNvGrpSpPr/>
          <p:nvPr/>
        </p:nvGrpSpPr>
        <p:grpSpPr>
          <a:xfrm rot="0">
            <a:off x="5518354" y="7525241"/>
            <a:ext cx="5918974" cy="1537801"/>
            <a:chOff x="0" y="0"/>
            <a:chExt cx="7377120" cy="1916640"/>
          </a:xfrm>
        </p:grpSpPr>
        <p:sp>
          <p:nvSpPr>
            <p:cNvPr name="Freeform 33" id="33"/>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TextBox 34" id="34"/>
          <p:cNvSpPr txBox="true"/>
          <p:nvPr/>
        </p:nvSpPr>
        <p:spPr>
          <a:xfrm rot="0">
            <a:off x="454083" y="859420"/>
            <a:ext cx="5757360" cy="1135927"/>
          </a:xfrm>
          <a:prstGeom prst="rect">
            <a:avLst/>
          </a:prstGeom>
        </p:spPr>
        <p:txBody>
          <a:bodyPr anchor="t" rtlCol="false" tIns="0" lIns="0" bIns="0" rIns="0">
            <a:spAutoFit/>
          </a:bodyPr>
          <a:lstStyle/>
          <a:p>
            <a:pPr algn="l" marL="0" indent="0" lvl="0">
              <a:lnSpc>
                <a:spcPts val="8429"/>
              </a:lnSpc>
              <a:spcBef>
                <a:spcPct val="0"/>
              </a:spcBef>
            </a:pPr>
            <a:r>
              <a:rPr lang="en-US" sz="6108" spc="598">
                <a:solidFill>
                  <a:srgbClr val="FFFFFF"/>
                </a:solidFill>
                <a:latin typeface="Codec Pro ExtraBold"/>
                <a:ea typeface="Codec Pro ExtraBold"/>
                <a:cs typeface="Codec Pro ExtraBold"/>
                <a:sym typeface="Codec Pro ExtraBold"/>
              </a:rPr>
              <a:t>Valeurs</a:t>
            </a:r>
          </a:p>
        </p:txBody>
      </p:sp>
      <p:sp>
        <p:nvSpPr>
          <p:cNvPr name="TextBox 35" id="35"/>
          <p:cNvSpPr txBox="true"/>
          <p:nvPr/>
        </p:nvSpPr>
        <p:spPr>
          <a:xfrm rot="0">
            <a:off x="6363363" y="18524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01</a:t>
            </a:r>
          </a:p>
        </p:txBody>
      </p:sp>
      <p:sp>
        <p:nvSpPr>
          <p:cNvPr name="TextBox 36" id="36"/>
          <p:cNvSpPr txBox="true"/>
          <p:nvPr/>
        </p:nvSpPr>
        <p:spPr>
          <a:xfrm rot="0">
            <a:off x="12079705" y="37145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02</a:t>
            </a:r>
          </a:p>
        </p:txBody>
      </p:sp>
      <p:sp>
        <p:nvSpPr>
          <p:cNvPr name="TextBox 37" id="37"/>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03</a:t>
            </a:r>
          </a:p>
        </p:txBody>
      </p:sp>
      <p:sp>
        <p:nvSpPr>
          <p:cNvPr name="TextBox 38" id="38"/>
          <p:cNvSpPr txBox="true"/>
          <p:nvPr/>
        </p:nvSpPr>
        <p:spPr>
          <a:xfrm rot="0">
            <a:off x="11927784" y="783203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04</a:t>
            </a:r>
          </a:p>
        </p:txBody>
      </p:sp>
      <p:sp>
        <p:nvSpPr>
          <p:cNvPr name="TextBox 39" id="39"/>
          <p:cNvSpPr txBox="true"/>
          <p:nvPr/>
        </p:nvSpPr>
        <p:spPr>
          <a:xfrm rot="0">
            <a:off x="6701208" y="7962956"/>
            <a:ext cx="3636065" cy="633795"/>
          </a:xfrm>
          <a:prstGeom prst="rect">
            <a:avLst/>
          </a:prstGeom>
        </p:spPr>
        <p:txBody>
          <a:bodyPr anchor="t" rtlCol="false" tIns="0" lIns="0" bIns="0" rIns="0">
            <a:spAutoFit/>
          </a:bodyPr>
          <a:lstStyle/>
          <a:p>
            <a:pPr algn="r" marL="0" indent="0" lvl="0">
              <a:lnSpc>
                <a:spcPts val="2564"/>
              </a:lnSpc>
              <a:spcBef>
                <a:spcPct val="0"/>
              </a:spcBef>
            </a:pPr>
            <a:r>
              <a:rPr lang="en-US" sz="1858" spc="182">
                <a:solidFill>
                  <a:srgbClr val="FFFFFF"/>
                </a:solidFill>
                <a:latin typeface="Open Sauce"/>
                <a:ea typeface="Open Sauce"/>
                <a:cs typeface="Open Sauce"/>
                <a:sym typeface="Open Sauce"/>
              </a:rPr>
              <a:t>Communication en RestAPI</a:t>
            </a:r>
          </a:p>
        </p:txBody>
      </p:sp>
      <p:sp>
        <p:nvSpPr>
          <p:cNvPr name="TextBox 40" id="40"/>
          <p:cNvSpPr txBox="true"/>
          <p:nvPr/>
        </p:nvSpPr>
        <p:spPr>
          <a:xfrm rot="0">
            <a:off x="8588098" y="6109794"/>
            <a:ext cx="3636065" cy="633795"/>
          </a:xfrm>
          <a:prstGeom prst="rect">
            <a:avLst/>
          </a:prstGeom>
        </p:spPr>
        <p:txBody>
          <a:bodyPr anchor="t" rtlCol="false" tIns="0" lIns="0" bIns="0" rIns="0">
            <a:spAutoFit/>
          </a:bodyPr>
          <a:lstStyle/>
          <a:p>
            <a:pPr algn="r" marL="0" indent="0" lvl="0">
              <a:lnSpc>
                <a:spcPts val="2564"/>
              </a:lnSpc>
              <a:spcBef>
                <a:spcPct val="0"/>
              </a:spcBef>
            </a:pPr>
            <a:r>
              <a:rPr lang="en-US" sz="1858" spc="182">
                <a:solidFill>
                  <a:srgbClr val="FFFFFF"/>
                </a:solidFill>
                <a:latin typeface="Open Sauce"/>
                <a:ea typeface="Open Sauce"/>
                <a:cs typeface="Open Sauce"/>
                <a:sym typeface="Open Sauce"/>
              </a:rPr>
              <a:t>Maîtrise approfondies de Laravel</a:t>
            </a:r>
          </a:p>
        </p:txBody>
      </p:sp>
      <p:sp>
        <p:nvSpPr>
          <p:cNvPr name="TextBox 41" id="41"/>
          <p:cNvSpPr txBox="true"/>
          <p:nvPr/>
        </p:nvSpPr>
        <p:spPr>
          <a:xfrm rot="0">
            <a:off x="7078000" y="3683580"/>
            <a:ext cx="3636065" cy="957645"/>
          </a:xfrm>
          <a:prstGeom prst="rect">
            <a:avLst/>
          </a:prstGeom>
        </p:spPr>
        <p:txBody>
          <a:bodyPr anchor="t" rtlCol="false" tIns="0" lIns="0" bIns="0" rIns="0">
            <a:spAutoFit/>
          </a:bodyPr>
          <a:lstStyle/>
          <a:p>
            <a:pPr algn="l" marL="0" indent="0" lvl="0">
              <a:lnSpc>
                <a:spcPts val="2564"/>
              </a:lnSpc>
              <a:spcBef>
                <a:spcPct val="0"/>
              </a:spcBef>
            </a:pPr>
            <a:r>
              <a:rPr lang="en-US" sz="1858" spc="182">
                <a:solidFill>
                  <a:srgbClr val="FFFFFF"/>
                </a:solidFill>
                <a:latin typeface="Open Sauce"/>
                <a:ea typeface="Open Sauce"/>
                <a:cs typeface="Open Sauce"/>
                <a:sym typeface="Open Sauce"/>
              </a:rPr>
              <a:t>Travail en équipe et résolution des problématiques réelles</a:t>
            </a:r>
          </a:p>
        </p:txBody>
      </p:sp>
      <p:sp>
        <p:nvSpPr>
          <p:cNvPr name="TextBox 42" id="42"/>
          <p:cNvSpPr txBox="true"/>
          <p:nvPr/>
        </p:nvSpPr>
        <p:spPr>
          <a:xfrm rot="0">
            <a:off x="8944559" y="2154268"/>
            <a:ext cx="3636065" cy="309945"/>
          </a:xfrm>
          <a:prstGeom prst="rect">
            <a:avLst/>
          </a:prstGeom>
        </p:spPr>
        <p:txBody>
          <a:bodyPr anchor="t" rtlCol="false" tIns="0" lIns="0" bIns="0" rIns="0">
            <a:spAutoFit/>
          </a:bodyPr>
          <a:lstStyle/>
          <a:p>
            <a:pPr algn="r" marL="0" indent="0" lvl="0">
              <a:lnSpc>
                <a:spcPts val="2564"/>
              </a:lnSpc>
              <a:spcBef>
                <a:spcPct val="0"/>
              </a:spcBef>
            </a:pPr>
            <a:r>
              <a:rPr lang="en-US" sz="1858" spc="182">
                <a:solidFill>
                  <a:srgbClr val="FFFFFF"/>
                </a:solidFill>
                <a:latin typeface="Open Sauce"/>
                <a:ea typeface="Open Sauce"/>
                <a:cs typeface="Open Sauce"/>
                <a:sym typeface="Open Sauce"/>
              </a:rPr>
              <a:t> Capacité à communiquer</a:t>
            </a:r>
          </a:p>
        </p:txBody>
      </p:sp>
      <p:sp>
        <p:nvSpPr>
          <p:cNvPr name="Freeform 43" id="43"/>
          <p:cNvSpPr/>
          <p:nvPr/>
        </p:nvSpPr>
        <p:spPr>
          <a:xfrm flipH="false" flipV="false" rot="0">
            <a:off x="13824318" y="1955805"/>
            <a:ext cx="1952586" cy="2532836"/>
          </a:xfrm>
          <a:custGeom>
            <a:avLst/>
            <a:gdLst/>
            <a:ahLst/>
            <a:cxnLst/>
            <a:rect r="r" b="b" t="t" l="l"/>
            <a:pathLst>
              <a:path h="2532836" w="1952586">
                <a:moveTo>
                  <a:pt x="0" y="0"/>
                </a:moveTo>
                <a:lnTo>
                  <a:pt x="1952586" y="0"/>
                </a:lnTo>
                <a:lnTo>
                  <a:pt x="1952586" y="2532836"/>
                </a:lnTo>
                <a:lnTo>
                  <a:pt x="0" y="2532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4" id="44"/>
          <p:cNvSpPr/>
          <p:nvPr/>
        </p:nvSpPr>
        <p:spPr>
          <a:xfrm flipH="false" flipV="false" rot="-10800000">
            <a:off x="3556243" y="6112798"/>
            <a:ext cx="1952586" cy="2532836"/>
          </a:xfrm>
          <a:custGeom>
            <a:avLst/>
            <a:gdLst/>
            <a:ahLst/>
            <a:cxnLst/>
            <a:rect r="r" b="b" t="t" l="l"/>
            <a:pathLst>
              <a:path h="2532836" w="1952586">
                <a:moveTo>
                  <a:pt x="0" y="0"/>
                </a:moveTo>
                <a:lnTo>
                  <a:pt x="1952586" y="0"/>
                </a:lnTo>
                <a:lnTo>
                  <a:pt x="1952586" y="2532836"/>
                </a:lnTo>
                <a:lnTo>
                  <a:pt x="0" y="2532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5" id="45"/>
          <p:cNvSpPr txBox="true"/>
          <p:nvPr/>
        </p:nvSpPr>
        <p:spPr>
          <a:xfrm rot="0">
            <a:off x="14592495" y="2566540"/>
            <a:ext cx="324445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Humaines</a:t>
            </a:r>
          </a:p>
        </p:txBody>
      </p:sp>
      <p:sp>
        <p:nvSpPr>
          <p:cNvPr name="TextBox 46" id="46"/>
          <p:cNvSpPr txBox="true"/>
          <p:nvPr/>
        </p:nvSpPr>
        <p:spPr>
          <a:xfrm rot="0">
            <a:off x="1028700" y="6856719"/>
            <a:ext cx="3791992"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Pro &amp; Comp</a:t>
            </a:r>
          </a:p>
        </p:txBody>
      </p:sp>
    </p:spTree>
  </p:cSld>
  <p:clrMapOvr>
    <a:masterClrMapping/>
  </p:clrMapOvr>
  <p:transition spd="fast">
    <p:cover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579780" y="685800"/>
            <a:ext cx="17708220"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ea typeface="Codec Pro ExtraBold"/>
                <a:cs typeface="Codec Pro ExtraBold"/>
                <a:sym typeface="Codec Pro ExtraBold"/>
              </a:rPr>
              <a:t>CONCLUSION</a:t>
            </a:r>
          </a:p>
        </p:txBody>
      </p:sp>
      <p:sp>
        <p:nvSpPr>
          <p:cNvPr name="TextBox 4" id="4"/>
          <p:cNvSpPr txBox="true"/>
          <p:nvPr/>
        </p:nvSpPr>
        <p:spPr>
          <a:xfrm rot="0">
            <a:off x="2000036" y="3799520"/>
            <a:ext cx="14287928" cy="3917411"/>
          </a:xfrm>
          <a:prstGeom prst="rect">
            <a:avLst/>
          </a:prstGeom>
        </p:spPr>
        <p:txBody>
          <a:bodyPr anchor="t" rtlCol="false" tIns="0" lIns="0" bIns="0" rIns="0">
            <a:spAutoFit/>
          </a:bodyPr>
          <a:lstStyle/>
          <a:p>
            <a:pPr algn="ctr">
              <a:lnSpc>
                <a:spcPts val="4440"/>
              </a:lnSpc>
            </a:pPr>
            <a:r>
              <a:rPr lang="en-US" sz="3218" spc="315">
                <a:solidFill>
                  <a:srgbClr val="FFFFFF"/>
                </a:solidFill>
                <a:latin typeface="Open Sauce"/>
                <a:ea typeface="Open Sauce"/>
                <a:cs typeface="Open Sauce"/>
                <a:sym typeface="Open Sauce"/>
              </a:rPr>
              <a:t>Ce stage m’a permis de consolider mes compétences en développement web, notamment avec Laravel, et de mieux comprendre le processus de gestion des projets en entreprise. J’ai appris à gérer des problématiques concrètes, à travailler en autonomie et à collaborer efficacement avec des équipes techniques et non techniques.</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3708139" y="4022249"/>
            <a:ext cx="5435861" cy="1152155"/>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Codec Pro ExtraBold"/>
                <a:ea typeface="Codec Pro ExtraBold"/>
                <a:cs typeface="Codec Pro ExtraBold"/>
                <a:sym typeface="Codec Pro ExtraBold"/>
              </a:rPr>
              <a:t>MERCI</a:t>
            </a:r>
          </a:p>
        </p:txBody>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675" t="0" r="-39675"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4" id="14"/>
          <p:cNvGrpSpPr>
            <a:grpSpLocks noChangeAspect="true"/>
          </p:cNvGrpSpPr>
          <p:nvPr/>
        </p:nvGrpSpPr>
        <p:grpSpPr>
          <a:xfrm rot="0">
            <a:off x="841959" y="6036641"/>
            <a:ext cx="2801925" cy="2801925"/>
            <a:chOff x="0" y="0"/>
            <a:chExt cx="6350000" cy="6350000"/>
          </a:xfrm>
        </p:grpSpPr>
        <p:sp>
          <p:nvSpPr>
            <p:cNvPr name="Freeform 15" id="1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25046" t="0" r="-25046" b="0"/>
              </a:stretch>
            </a:blipFill>
          </p:spPr>
        </p:sp>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name="TextBox 17" id="17"/>
          <p:cNvSpPr txBox="true"/>
          <p:nvPr/>
        </p:nvSpPr>
        <p:spPr>
          <a:xfrm rot="0">
            <a:off x="4401585" y="5385430"/>
            <a:ext cx="4150261" cy="965046"/>
          </a:xfrm>
          <a:prstGeom prst="rect">
            <a:avLst/>
          </a:prstGeom>
        </p:spPr>
        <p:txBody>
          <a:bodyPr anchor="t" rtlCol="false" tIns="0" lIns="0" bIns="0" rIns="0">
            <a:spAutoFit/>
          </a:bodyPr>
          <a:lstStyle/>
          <a:p>
            <a:pPr algn="ctr">
              <a:lnSpc>
                <a:spcPts val="3842"/>
              </a:lnSpc>
              <a:spcBef>
                <a:spcPct val="0"/>
              </a:spcBef>
            </a:pPr>
            <a:r>
              <a:rPr lang="en-US" sz="2784" spc="272">
                <a:solidFill>
                  <a:srgbClr val="000000"/>
                </a:solidFill>
                <a:latin typeface="Open Sauce"/>
                <a:ea typeface="Open Sauce"/>
                <a:cs typeface="Open Sauce"/>
                <a:sym typeface="Open Sauce"/>
              </a:rPr>
              <a:t>Nous adressons nos remerciements.</a:t>
            </a:r>
          </a:p>
        </p:txBody>
      </p:sp>
      <p:sp>
        <p:nvSpPr>
          <p:cNvPr name="Freeform 18" id="18"/>
          <p:cNvSpPr/>
          <p:nvPr/>
        </p:nvSpPr>
        <p:spPr>
          <a:xfrm flipH="false" flipV="false" rot="0">
            <a:off x="4175268" y="1028700"/>
            <a:ext cx="4501603" cy="1115687"/>
          </a:xfrm>
          <a:custGeom>
            <a:avLst/>
            <a:gdLst/>
            <a:ahLst/>
            <a:cxnLst/>
            <a:rect r="r" b="b" t="t" l="l"/>
            <a:pathLst>
              <a:path h="1115687" w="4501603">
                <a:moveTo>
                  <a:pt x="0" y="0"/>
                </a:moveTo>
                <a:lnTo>
                  <a:pt x="4501603" y="0"/>
                </a:lnTo>
                <a:lnTo>
                  <a:pt x="4501603" y="1115687"/>
                </a:lnTo>
                <a:lnTo>
                  <a:pt x="0" y="1115687"/>
                </a:lnTo>
                <a:lnTo>
                  <a:pt x="0" y="0"/>
                </a:lnTo>
                <a:close/>
              </a:path>
            </a:pathLst>
          </a:custGeom>
          <a:blipFill>
            <a:blip r:embed="rId4"/>
            <a:stretch>
              <a:fillRect l="0" t="0" r="0" b="0"/>
            </a:stretch>
          </a:blipFill>
        </p:spPr>
      </p:sp>
      <p:sp>
        <p:nvSpPr>
          <p:cNvPr name="Freeform 19" id="19"/>
          <p:cNvSpPr/>
          <p:nvPr/>
        </p:nvSpPr>
        <p:spPr>
          <a:xfrm flipH="false" flipV="false" rot="0">
            <a:off x="9074493" y="816710"/>
            <a:ext cx="1691759" cy="1691759"/>
          </a:xfrm>
          <a:custGeom>
            <a:avLst/>
            <a:gdLst/>
            <a:ahLst/>
            <a:cxnLst/>
            <a:rect r="r" b="b" t="t" l="l"/>
            <a:pathLst>
              <a:path h="1691759" w="1691759">
                <a:moveTo>
                  <a:pt x="0" y="0"/>
                </a:moveTo>
                <a:lnTo>
                  <a:pt x="1691759" y="0"/>
                </a:lnTo>
                <a:lnTo>
                  <a:pt x="1691759" y="1691759"/>
                </a:lnTo>
                <a:lnTo>
                  <a:pt x="0" y="1691759"/>
                </a:lnTo>
                <a:lnTo>
                  <a:pt x="0" y="0"/>
                </a:lnTo>
                <a:close/>
              </a:path>
            </a:pathLst>
          </a:custGeom>
          <a:blipFill>
            <a:blip r:embed="rId5"/>
            <a:stretch>
              <a:fillRect l="0" t="0" r="0" b="0"/>
            </a:stretch>
          </a:blipFill>
        </p:spPr>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DAGRkZMYyUk</dc:identifier>
  <dcterms:modified xsi:type="dcterms:W3CDTF">2011-08-01T06:04:30Z</dcterms:modified>
  <cp:revision>1</cp:revision>
  <dc:title>Expose INTERN24</dc:title>
</cp:coreProperties>
</file>